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440" r:id="rId2"/>
    <p:sldId id="441" r:id="rId3"/>
    <p:sldId id="442" r:id="rId4"/>
    <p:sldId id="443" r:id="rId5"/>
    <p:sldId id="444" r:id="rId6"/>
    <p:sldId id="476" r:id="rId7"/>
    <p:sldId id="51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AFD"/>
    <a:srgbClr val="3FCD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24"/>
    <p:restoredTop sz="94310" autoAdjust="0"/>
  </p:normalViewPr>
  <p:slideViewPr>
    <p:cSldViewPr snapToGrid="0" snapToObjects="1">
      <p:cViewPr>
        <p:scale>
          <a:sx n="90" d="100"/>
          <a:sy n="90" d="100"/>
        </p:scale>
        <p:origin x="29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EC85D-D286-2A43-BC49-7C50FFEA81A7}" type="datetimeFigureOut">
              <a:rPr lang="en-US" smtClean="0"/>
              <a:t>12/8/15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7A0FD-DBCB-CC42-8043-15A1F59E3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32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0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2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57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26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0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0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4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4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D9EEF-985A-4945-BAF7-389C1A358108}" type="datetimeFigureOut">
              <a:rPr lang="en-US" smtClean="0"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2805-400E-D14D-AED1-F4C2AA311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50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etabolomicsworkbench.org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grants/guide/rfa-files/RFA-RM-15-010.html" TargetMode="External"/><Relationship Id="rId4" Type="http://schemas.openxmlformats.org/officeDocument/2006/relationships/hyperlink" Target="http://grants.nih.gov/grants/guide/rfa-files/RFA-RM-15-011.html" TargetMode="External"/><Relationship Id="rId5" Type="http://schemas.openxmlformats.org/officeDocument/2006/relationships/hyperlink" Target="http://grants.nih.gov/grants/guide/rfa-files/RFA-RM-15-012.html" TargetMode="External"/><Relationship Id="rId6" Type="http://schemas.openxmlformats.org/officeDocument/2006/relationships/hyperlink" Target="http://grants.nih.gov/grants/guide/rfa-files/RFA-RM-15-013.html" TargetMode="External"/><Relationship Id="rId7" Type="http://schemas.openxmlformats.org/officeDocument/2006/relationships/hyperlink" Target="http://grants.nih.gov/grants/guide/rfa-files/RFA-RM-15-014.html" TargetMode="External"/><Relationship Id="rId8" Type="http://schemas.openxmlformats.org/officeDocument/2006/relationships/hyperlink" Target="http://grants.nih.gov/grants/guide/rfa-files/RFA-RM-15-015.html" TargetMode="Externa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+mn-lt"/>
              </a:rPr>
              <a:t>Funding and other resources </a:t>
            </a:r>
            <a:r>
              <a:rPr lang="en-US" sz="4400" b="1" smtClean="0">
                <a:solidFill>
                  <a:srgbClr val="FF0000"/>
                </a:solidFill>
                <a:latin typeface="+mn-lt"/>
              </a:rPr>
              <a:t>for Metabolomics</a:t>
            </a:r>
            <a:endParaRPr lang="en-US"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Subtitle 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E49423"/>
                </a:solidFill>
              </a:rPr>
              <a:t>December 2, 2015</a:t>
            </a:r>
            <a:endParaRPr lang="en-US" b="1" dirty="0">
              <a:solidFill>
                <a:srgbClr val="E4942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8312" y="314579"/>
            <a:ext cx="3046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UAB Metabolomics Workshop</a:t>
            </a:r>
          </a:p>
          <a:p>
            <a:pPr algn="ctr"/>
            <a:r>
              <a:rPr lang="en-US" b="1" dirty="0"/>
              <a:t>December 2, 2015</a:t>
            </a:r>
          </a:p>
        </p:txBody>
      </p:sp>
      <p:pic>
        <p:nvPicPr>
          <p:cNvPr id="10" name="Picture 9" descr="TMPL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1911" y="5021709"/>
            <a:ext cx="2622090" cy="1836291"/>
          </a:xfrm>
          <a:prstGeom prst="rect">
            <a:avLst/>
          </a:prstGeom>
        </p:spPr>
      </p:pic>
      <p:pic>
        <p:nvPicPr>
          <p:cNvPr id="11" name="Picture 10" descr="Screen Shot 2015-06-14 at 11.32.5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77"/>
            <a:ext cx="3723886" cy="14602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86" y="5638800"/>
            <a:ext cx="2624936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83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>Size of </a:t>
            </a:r>
            <a:r>
              <a:rPr lang="en-US" sz="4000" b="1" smtClean="0">
                <a:solidFill>
                  <a:srgbClr val="FF0000"/>
                </a:solidFill>
                <a:latin typeface="+mn-lt"/>
              </a:rPr>
              <a:t>metabolomics experiments</a:t>
            </a:r>
            <a:endParaRPr lang="en-US" sz="4000" b="1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Variation determines the size of initial, pilot experiments</a:t>
            </a:r>
          </a:p>
          <a:p>
            <a:pPr lvl="1"/>
            <a:r>
              <a:rPr lang="en-US" b="1" dirty="0" smtClean="0"/>
              <a:t>For cultured cells, n= 3-5</a:t>
            </a:r>
          </a:p>
          <a:p>
            <a:pPr lvl="1"/>
            <a:r>
              <a:rPr lang="en-US" b="1" dirty="0" smtClean="0"/>
              <a:t>For animal models, n= 7-12</a:t>
            </a:r>
          </a:p>
          <a:p>
            <a:pPr lvl="1"/>
            <a:r>
              <a:rPr lang="en-US" b="1" dirty="0" smtClean="0"/>
              <a:t>For controlled clinical trials, n = 12-25</a:t>
            </a:r>
          </a:p>
          <a:p>
            <a:pPr lvl="2"/>
            <a:r>
              <a:rPr lang="en-US" b="1" dirty="0" smtClean="0"/>
              <a:t>Where the patient group is carefully selected and their diets are provided by the investigator</a:t>
            </a:r>
          </a:p>
          <a:p>
            <a:pPr lvl="1"/>
            <a:r>
              <a:rPr lang="en-US" b="1" dirty="0" smtClean="0"/>
              <a:t>For uncontrolled clinical trials, n = 50-100</a:t>
            </a:r>
          </a:p>
          <a:p>
            <a:pPr lvl="1"/>
            <a:r>
              <a:rPr lang="en-US" b="1" dirty="0" smtClean="0"/>
              <a:t>For epidemiology studies, n = 100-1,000</a:t>
            </a:r>
          </a:p>
          <a:p>
            <a:pPr lvl="2"/>
            <a:r>
              <a:rPr lang="en-US" b="1" dirty="0" smtClean="0"/>
              <a:t>Preliminary experiments would be conducted to estimate variation and carry out power analysis</a:t>
            </a:r>
          </a:p>
          <a:p>
            <a:pPr lvl="2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929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+mn-lt"/>
              </a:rPr>
              <a:t>Costs of metabolomics experiments</a:t>
            </a:r>
            <a:endParaRPr lang="en-US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(Currently) the cost of a LC-MS run is $85</a:t>
            </a:r>
          </a:p>
          <a:p>
            <a:r>
              <a:rPr lang="en-US" b="1" dirty="0" smtClean="0"/>
              <a:t>To do both positive and negative analyses is $170</a:t>
            </a:r>
          </a:p>
          <a:p>
            <a:r>
              <a:rPr lang="en-US" b="1" dirty="0" smtClean="0"/>
              <a:t>There is a $25 sample processing fee and a $100 data analysis fee (these can be carried out by submitting labs after training has been provided)</a:t>
            </a:r>
          </a:p>
          <a:p>
            <a:r>
              <a:rPr lang="en-US" b="1" dirty="0" smtClean="0"/>
              <a:t>Let’s assume there are two groups</a:t>
            </a:r>
          </a:p>
          <a:p>
            <a:pPr lvl="1"/>
            <a:r>
              <a:rPr lang="en-US" b="1" dirty="0" smtClean="0"/>
              <a:t>N = 5 	Cost = $2,050</a:t>
            </a:r>
          </a:p>
          <a:p>
            <a:pPr lvl="1"/>
            <a:r>
              <a:rPr lang="en-US" b="1" dirty="0" smtClean="0"/>
              <a:t>N = 10  	Cost = $4,100</a:t>
            </a:r>
          </a:p>
          <a:p>
            <a:pPr lvl="1"/>
            <a:r>
              <a:rPr lang="en-US" b="1" dirty="0" smtClean="0"/>
              <a:t>N = 20	Cost = $8,200</a:t>
            </a:r>
          </a:p>
          <a:p>
            <a:r>
              <a:rPr lang="en-US" b="1" dirty="0" smtClean="0"/>
              <a:t>These are within a pilot project budget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6817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+mn-lt"/>
              </a:rPr>
              <a:t>Metabolomics Funding Sources</a:t>
            </a:r>
            <a:endParaRPr lang="en-US" b="1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UAB pilot programs</a:t>
            </a:r>
          </a:p>
          <a:p>
            <a:r>
              <a:rPr lang="en-US" b="1" dirty="0" smtClean="0"/>
              <a:t>Regional Comprehensive Metabolomics Research Centers </a:t>
            </a:r>
          </a:p>
          <a:p>
            <a:pPr lvl="1"/>
            <a:r>
              <a:rPr lang="en-US" b="1" dirty="0" smtClean="0"/>
              <a:t>Typically up to $50,000 to be spent at the RCMRC</a:t>
            </a:r>
          </a:p>
          <a:p>
            <a:pPr lvl="1"/>
            <a:r>
              <a:rPr lang="en-US" b="1" dirty="0"/>
              <a:t>Go to </a:t>
            </a:r>
            <a:r>
              <a:rPr lang="en-US" b="1" dirty="0">
                <a:hlinkClick r:id="rId2"/>
              </a:rPr>
              <a:t>http://</a:t>
            </a:r>
            <a:r>
              <a:rPr lang="en-US" b="1" dirty="0" smtClean="0">
                <a:hlinkClick r:id="rId2"/>
              </a:rPr>
              <a:t>www.metabolomicsworkbench.org</a:t>
            </a:r>
            <a:r>
              <a:rPr lang="en-US" b="1" dirty="0" smtClean="0"/>
              <a:t> for dates</a:t>
            </a:r>
          </a:p>
          <a:p>
            <a:r>
              <a:rPr lang="en-US" b="1" dirty="0" smtClean="0"/>
              <a:t>NIH institutes as administrative supplements</a:t>
            </a:r>
          </a:p>
          <a:p>
            <a:pPr lvl="1"/>
            <a:r>
              <a:rPr lang="en-US" b="1" dirty="0" smtClean="0"/>
              <a:t>Minimum, a R01 (not R03 and R21) with at least 18 months of funding still remaining</a:t>
            </a:r>
          </a:p>
          <a:p>
            <a:pPr lvl="1"/>
            <a:r>
              <a:rPr lang="en-US" b="1" dirty="0" smtClean="0"/>
              <a:t>The grant should not have metabolomics experiments</a:t>
            </a:r>
          </a:p>
          <a:p>
            <a:pPr lvl="1"/>
            <a:r>
              <a:rPr lang="en-US" b="1" dirty="0" smtClean="0"/>
              <a:t>The proposed metabolomics experiment should be relevant to the research supported by the R01</a:t>
            </a:r>
          </a:p>
          <a:p>
            <a:pPr lvl="1"/>
            <a:r>
              <a:rPr lang="en-US" b="1" dirty="0" smtClean="0"/>
              <a:t>Should involve training in metabolomics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5642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+mn-lt"/>
              </a:rPr>
              <a:t>Previous and current </a:t>
            </a:r>
            <a:r>
              <a:rPr lang="en-US" b="1" dirty="0" err="1" smtClean="0">
                <a:solidFill>
                  <a:srgbClr val="FF0000"/>
                </a:solidFill>
                <a:latin typeface="+mn-lt"/>
              </a:rPr>
              <a:t>fundees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NIH/NCI Administrative Supplements</a:t>
            </a:r>
          </a:p>
          <a:p>
            <a:pPr lvl="1"/>
            <a:r>
              <a:rPr lang="en-US" b="1" dirty="0" err="1"/>
              <a:t>Lalita</a:t>
            </a:r>
            <a:r>
              <a:rPr lang="en-US" b="1" dirty="0"/>
              <a:t> </a:t>
            </a:r>
            <a:r>
              <a:rPr lang="en-US" b="1" dirty="0" err="1"/>
              <a:t>Shevde-Samant</a:t>
            </a:r>
            <a:r>
              <a:rPr lang="en-US" b="1" dirty="0"/>
              <a:t> (2013-4</a:t>
            </a:r>
            <a:r>
              <a:rPr lang="en-US" b="1" dirty="0" smtClean="0"/>
              <a:t>) – R01</a:t>
            </a:r>
            <a:endParaRPr lang="en-US" b="1" dirty="0"/>
          </a:p>
          <a:p>
            <a:pPr lvl="1"/>
            <a:r>
              <a:rPr lang="en-US" b="1" dirty="0" smtClean="0"/>
              <a:t>Adam </a:t>
            </a:r>
            <a:r>
              <a:rPr lang="en-US" b="1" dirty="0" err="1" smtClean="0"/>
              <a:t>Wende</a:t>
            </a:r>
            <a:r>
              <a:rPr lang="en-US" b="1" dirty="0" smtClean="0"/>
              <a:t> (2014-5) – K99/R00</a:t>
            </a:r>
          </a:p>
          <a:p>
            <a:pPr lvl="1"/>
            <a:r>
              <a:rPr lang="en-US" b="1" dirty="0" smtClean="0"/>
              <a:t>Michael Miller (2015-present) R01</a:t>
            </a:r>
          </a:p>
          <a:p>
            <a:pPr marL="11113" lvl="1" indent="0">
              <a:buNone/>
            </a:pPr>
            <a:endParaRPr lang="en-US" b="1" dirty="0" smtClean="0"/>
          </a:p>
          <a:p>
            <a:pPr marL="266700" lvl="1" indent="-255588"/>
            <a:r>
              <a:rPr lang="en-US" sz="2800" b="1" dirty="0" smtClean="0"/>
              <a:t>UAB Diabetes Research Center</a:t>
            </a:r>
          </a:p>
          <a:p>
            <a:pPr marL="723900" lvl="2" indent="-255588"/>
            <a:r>
              <a:rPr lang="en-US" sz="2400" b="1" dirty="0" smtClean="0"/>
              <a:t>Mamie McLean/Lori Harper (2015-present)</a:t>
            </a:r>
          </a:p>
          <a:p>
            <a:pPr lvl="1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97391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smtClean="0">
                <a:solidFill>
                  <a:srgbClr val="FF0000"/>
                </a:solidFill>
              </a:rPr>
              <a:t>Molecular transducers of physical activity</a:t>
            </a:r>
            <a:endParaRPr lang="en-US" sz="3600" b="1">
              <a:solidFill>
                <a:srgbClr val="FF0000"/>
              </a:solidFill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889000"/>
            <a:ext cx="4102100" cy="233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0" y="1546215"/>
            <a:ext cx="37064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NIH Common Fund opportunities</a:t>
            </a:r>
          </a:p>
          <a:p>
            <a:endParaRPr lang="en-US" b="1" dirty="0"/>
          </a:p>
          <a:p>
            <a:r>
              <a:rPr lang="en-US" b="1" dirty="0" smtClean="0"/>
              <a:t>Submission deadline March 18, 2016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00021" y="3225800"/>
            <a:ext cx="884396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>
                <a:hlinkClick r:id="rId3"/>
              </a:rPr>
              <a:t>Molecular Transducers of Physical Activity Genomics, Epigenomics and Transcriptomics Chemical Analysis Sites (U24)</a:t>
            </a:r>
          </a:p>
          <a:p>
            <a:r>
              <a:rPr lang="is-IS" sz="1600" dirty="0"/>
              <a:t>(RFA-RM-15-010)</a:t>
            </a:r>
          </a:p>
          <a:p>
            <a:r>
              <a:rPr lang="de-DE" sz="1600" u="sng" dirty="0" smtClean="0">
                <a:hlinkClick r:id="rId4"/>
              </a:rPr>
              <a:t>Molecular </a:t>
            </a:r>
            <a:r>
              <a:rPr lang="de-DE" sz="1600" u="sng" dirty="0">
                <a:hlinkClick r:id="rId4"/>
              </a:rPr>
              <a:t>Transducers of Physical Activity Metabolomics and Proteomics Chemical Analysis Sites (U24)</a:t>
            </a:r>
          </a:p>
          <a:p>
            <a:r>
              <a:rPr lang="is-IS" sz="1600" dirty="0"/>
              <a:t>(RFA-RM-15-011)</a:t>
            </a:r>
          </a:p>
          <a:p>
            <a:r>
              <a:rPr lang="de-DE" sz="1600" u="sng" dirty="0" smtClean="0">
                <a:hlinkClick r:id="rId5"/>
              </a:rPr>
              <a:t>Molecular </a:t>
            </a:r>
            <a:r>
              <a:rPr lang="de-DE" sz="1600" u="sng" dirty="0">
                <a:hlinkClick r:id="rId5"/>
              </a:rPr>
              <a:t>Transducers of Physical Activity Bioinformatics Center (U24)</a:t>
            </a:r>
          </a:p>
          <a:p>
            <a:r>
              <a:rPr lang="is-IS" sz="1600" dirty="0"/>
              <a:t>(RFA-RM-15-012)</a:t>
            </a:r>
          </a:p>
          <a:p>
            <a:r>
              <a:rPr lang="de-DE" sz="1600" u="sng" dirty="0" smtClean="0">
                <a:hlinkClick r:id="rId6"/>
              </a:rPr>
              <a:t>Molecular </a:t>
            </a:r>
            <a:r>
              <a:rPr lang="de-DE" sz="1600" u="sng" dirty="0">
                <a:hlinkClick r:id="rId6"/>
              </a:rPr>
              <a:t>Transducers of Physical Activity Preclinical Animal Study Sites (U01)</a:t>
            </a:r>
          </a:p>
          <a:p>
            <a:r>
              <a:rPr lang="is-IS" sz="1600" dirty="0"/>
              <a:t>(RFA-RM-15-013)</a:t>
            </a:r>
          </a:p>
          <a:p>
            <a:r>
              <a:rPr lang="de-DE" sz="1600" u="sng" dirty="0" smtClean="0">
                <a:hlinkClick r:id="rId7"/>
              </a:rPr>
              <a:t>Molecular </a:t>
            </a:r>
            <a:r>
              <a:rPr lang="de-DE" sz="1600" u="sng" dirty="0">
                <a:hlinkClick r:id="rId7"/>
              </a:rPr>
              <a:t>Transducers of Physical Activity Consortium Coordinating Center (CCC) (U24)</a:t>
            </a:r>
          </a:p>
          <a:p>
            <a:r>
              <a:rPr lang="de-DE" sz="1600" dirty="0"/>
              <a:t>(RFA-RM-15-014)</a:t>
            </a:r>
          </a:p>
          <a:p>
            <a:r>
              <a:rPr lang="de-DE" sz="1600" u="sng" dirty="0" smtClean="0">
                <a:hlinkClick r:id="rId8"/>
              </a:rPr>
              <a:t>Molecular </a:t>
            </a:r>
            <a:r>
              <a:rPr lang="de-DE" sz="1600" u="sng" dirty="0">
                <a:hlinkClick r:id="rId8"/>
              </a:rPr>
              <a:t>Transducers of Physical Activity Clinical Centers (U01)</a:t>
            </a:r>
          </a:p>
          <a:p>
            <a:r>
              <a:rPr lang="is-IS" sz="1600" dirty="0"/>
              <a:t>(RFA-RM-15-015)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6189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Future capabilities and funding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Towards single cell analysis</a:t>
            </a:r>
          </a:p>
          <a:p>
            <a:pPr lvl="1"/>
            <a:r>
              <a:rPr lang="en-US" b="1" dirty="0" smtClean="0"/>
              <a:t>Expansion of imaging mass spectrometry</a:t>
            </a:r>
          </a:p>
          <a:p>
            <a:pPr lvl="1"/>
            <a:r>
              <a:rPr lang="en-US" b="1" dirty="0" err="1" smtClean="0"/>
              <a:t>NanoLC</a:t>
            </a:r>
            <a:r>
              <a:rPr lang="en-US" b="1" dirty="0" smtClean="0"/>
              <a:t>-MS</a:t>
            </a:r>
          </a:p>
          <a:p>
            <a:pPr lvl="1"/>
            <a:r>
              <a:rPr lang="en-US" b="1" dirty="0" smtClean="0"/>
              <a:t>Capillary electrophoresis-MS</a:t>
            </a:r>
            <a:endParaRPr lang="en-US" b="1" dirty="0"/>
          </a:p>
          <a:p>
            <a:r>
              <a:rPr lang="en-US" b="1" dirty="0" smtClean="0"/>
              <a:t>HSF/GED for CE-MS</a:t>
            </a:r>
          </a:p>
          <a:p>
            <a:r>
              <a:rPr lang="en-US" b="1" dirty="0" smtClean="0"/>
              <a:t>NIH S10 Program for </a:t>
            </a:r>
            <a:r>
              <a:rPr lang="en-US" b="1" dirty="0" err="1" smtClean="0"/>
              <a:t>Sciex</a:t>
            </a:r>
            <a:r>
              <a:rPr lang="en-US" b="1" dirty="0" smtClean="0"/>
              <a:t> 6600 </a:t>
            </a:r>
            <a:r>
              <a:rPr lang="en-US" b="1" dirty="0" err="1" smtClean="0"/>
              <a:t>TripleTOF</a:t>
            </a:r>
            <a:r>
              <a:rPr lang="en-US" b="1" dirty="0" smtClean="0"/>
              <a:t> and XCMS server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800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15370</TotalTime>
  <Words>414</Words>
  <Application>Microsoft Macintosh PowerPoint</Application>
  <PresentationFormat>On-screen Show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Funding and other resources for Metabolomics</vt:lpstr>
      <vt:lpstr>Size of metabolomics experiments</vt:lpstr>
      <vt:lpstr>Costs of metabolomics experiments</vt:lpstr>
      <vt:lpstr>Metabolomics Funding Sources</vt:lpstr>
      <vt:lpstr>Previous and current fundees</vt:lpstr>
      <vt:lpstr>PowerPoint Presentation</vt:lpstr>
      <vt:lpstr>Future capabilities and funding</vt:lpstr>
    </vt:vector>
  </TitlesOfParts>
  <Manager/>
  <Company>UAB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metabolism became metabolomics</dc:title>
  <dc:subject/>
  <dc:creator>Stephen Barnes</dc:creator>
  <cp:keywords/>
  <dc:description/>
  <cp:lastModifiedBy>Microsoft Office User</cp:lastModifiedBy>
  <cp:revision>197</cp:revision>
  <dcterms:created xsi:type="dcterms:W3CDTF">2013-04-30T18:45:25Z</dcterms:created>
  <dcterms:modified xsi:type="dcterms:W3CDTF">2015-12-08T19:32:07Z</dcterms:modified>
  <cp:category/>
</cp:coreProperties>
</file>